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  <p:sldMasterId id="2147483718" r:id="rId2"/>
    <p:sldMasterId id="2147483671" r:id="rId3"/>
    <p:sldMasterId id="2147483663" r:id="rId4"/>
  </p:sldMasterIdLst>
  <p:notesMasterIdLst>
    <p:notesMasterId r:id="rId10"/>
  </p:notesMasterIdLst>
  <p:handoutMasterIdLst>
    <p:handoutMasterId r:id="rId11"/>
  </p:handoutMasterIdLst>
  <p:sldIdLst>
    <p:sldId id="535" r:id="rId5"/>
    <p:sldId id="543" r:id="rId6"/>
    <p:sldId id="540" r:id="rId7"/>
    <p:sldId id="541" r:id="rId8"/>
    <p:sldId id="542" r:id="rId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774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1752">
          <p15:clr>
            <a:srgbClr val="A4A3A4"/>
          </p15:clr>
        </p15:guide>
        <p15:guide id="4" pos="920">
          <p15:clr>
            <a:srgbClr val="A4A3A4"/>
          </p15:clr>
        </p15:guide>
        <p15:guide id="5" pos="63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ael Kopf" initials="MK" lastIdx="4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3838"/>
    <a:srgbClr val="686868"/>
    <a:srgbClr val="383734"/>
    <a:srgbClr val="7F7D76"/>
    <a:srgbClr val="000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45" autoAdjust="0"/>
    <p:restoredTop sz="90435" autoAdjust="0"/>
  </p:normalViewPr>
  <p:slideViewPr>
    <p:cSldViewPr snapToObjects="1" showGuides="1">
      <p:cViewPr varScale="1">
        <p:scale>
          <a:sx n="124" d="100"/>
          <a:sy n="124" d="100"/>
        </p:scale>
        <p:origin x="-1416" y="-96"/>
      </p:cViewPr>
      <p:guideLst>
        <p:guide orient="horz" pos="774"/>
        <p:guide orient="horz" pos="2160"/>
        <p:guide orient="horz" pos="1752"/>
        <p:guide pos="920"/>
        <p:guide pos="63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>
        <p:scale>
          <a:sx n="100" d="100"/>
          <a:sy n="100" d="100"/>
        </p:scale>
        <p:origin x="-2508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commentAuthors" Target="commentAuthors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FD36034F-30F7-4C8F-A5EB-E8D31D69415C}" type="datetimeFigureOut">
              <a:rPr lang="en-US"/>
              <a:pPr>
                <a:defRPr/>
              </a:pPr>
              <a:t>9/13/16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A60F46E5-E111-4EB5-B41E-8E8F765BE3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0704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AEAC1A6E-1FC0-4E0E-863E-CA6B91B21213}" type="datetimeFigureOut">
              <a:rPr lang="en-US"/>
              <a:pPr>
                <a:defRPr/>
              </a:pPr>
              <a:t>9/13/16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E9D9935E-2498-4A30-9D8A-C8B84FE52D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6221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6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56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90A0C3C-C426-4181-B2EF-11639B7ACC16}" type="slidenum">
              <a:rPr lang="en-US" smtClean="0">
                <a:latin typeface="Calibri" pitchFamily="34" charset="0"/>
              </a:rPr>
              <a:pPr eaLnBrk="1" hangingPunct="1"/>
              <a:t>1</a:t>
            </a:fld>
            <a:endParaRPr lang="en-US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371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/>
              <a:t>Note: Review</a:t>
            </a:r>
            <a:r>
              <a:rPr lang="en-US" sz="2400" baseline="0" dirty="0" smtClean="0"/>
              <a:t> safety procedures for using masonry saws if necessary.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156211-352F-4B6A-816A-B156460B69C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075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Discuss the differences between diamond and </a:t>
            </a:r>
            <a:r>
              <a:rPr lang="en-US" dirty="0" err="1" smtClean="0"/>
              <a:t>carborundum</a:t>
            </a:r>
            <a:r>
              <a:rPr lang="en-US" dirty="0" smtClean="0"/>
              <a:t> blades.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156211-352F-4B6A-816A-B156460B69C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173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156211-352F-4B6A-816A-B156460B69C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365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9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5500" y="1070003"/>
            <a:ext cx="7628500" cy="681976"/>
          </a:xfrm>
          <a:prstGeom prst="rect">
            <a:avLst/>
          </a:prstGeom>
        </p:spPr>
        <p:txBody>
          <a:bodyPr/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34975" y="1928813"/>
            <a:ext cx="8220075" cy="39973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Title #####-##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596" y="917144"/>
            <a:ext cx="7793125" cy="49538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05632" y="1598612"/>
            <a:ext cx="8125386" cy="42217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Title #####-##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596" y="917144"/>
            <a:ext cx="7793125" cy="49538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05632" y="1598612"/>
            <a:ext cx="8125386" cy="42217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Title #####-##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056" y="446812"/>
            <a:ext cx="8229600" cy="505605"/>
          </a:xfrm>
          <a:prstGeom prst="rect">
            <a:avLst/>
          </a:prstGeom>
        </p:spPr>
        <p:txBody>
          <a:bodyPr vert="horz"/>
          <a:lstStyle>
            <a:lvl1pPr>
              <a:defRPr b="1" i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68288" y="1093788"/>
            <a:ext cx="8386762" cy="52324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Title #####-##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056" y="446812"/>
            <a:ext cx="8229600" cy="505605"/>
          </a:xfrm>
          <a:prstGeom prst="rect">
            <a:avLst/>
          </a:prstGeom>
        </p:spPr>
        <p:txBody>
          <a:bodyPr vert="horz"/>
          <a:lstStyle>
            <a:lvl1pPr>
              <a:defRPr b="1" i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68288" y="1093788"/>
            <a:ext cx="8386762" cy="52324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Module Title #####-##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056" y="446812"/>
            <a:ext cx="8229600" cy="505605"/>
          </a:xfrm>
          <a:prstGeom prst="rect">
            <a:avLst/>
          </a:prstGeom>
        </p:spPr>
        <p:txBody>
          <a:bodyPr vert="horz"/>
          <a:lstStyle>
            <a:lvl1pPr>
              <a:defRPr b="1" i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68288" y="1093788"/>
            <a:ext cx="8386762" cy="52324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Title #####-##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056" y="446812"/>
            <a:ext cx="8229600" cy="505605"/>
          </a:xfrm>
          <a:prstGeom prst="rect">
            <a:avLst/>
          </a:prstGeom>
        </p:spPr>
        <p:txBody>
          <a:bodyPr vert="horz"/>
          <a:lstStyle>
            <a:lvl1pPr>
              <a:defRPr b="1" i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68288" y="1093788"/>
            <a:ext cx="8386762" cy="52324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Title #####-##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Title #####-##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596" y="917144"/>
            <a:ext cx="7793125" cy="49538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05632" y="1598612"/>
            <a:ext cx="8125386" cy="42217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Title #####-##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596" y="917144"/>
            <a:ext cx="7793125" cy="49538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05632" y="1598612"/>
            <a:ext cx="8125386" cy="42217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Title #####-##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3.xml"/><Relationship Id="rId7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theme" Target="../theme/theme4.xml"/><Relationship Id="rId6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584825" y="5967413"/>
            <a:ext cx="2798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Module Title #####-##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89" r:id="rId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r" defTabSz="457200" rtl="0" eaLnBrk="0" fontAlgn="base" hangingPunct="0">
        <a:spcBef>
          <a:spcPct val="0"/>
        </a:spcBef>
        <a:spcAft>
          <a:spcPct val="0"/>
        </a:spcAft>
        <a:defRPr sz="1400" kern="1200">
          <a:solidFill>
            <a:srgbClr val="7F7F7F"/>
          </a:solidFill>
          <a:latin typeface="+mj-lt"/>
          <a:ea typeface="+mj-ea"/>
          <a:cs typeface="+mj-cs"/>
        </a:defRPr>
      </a:lvl1pPr>
      <a:lvl2pPr algn="r" defTabSz="457200" rtl="0" eaLnBrk="0" fontAlgn="base" hangingPunct="0">
        <a:spcBef>
          <a:spcPct val="0"/>
        </a:spcBef>
        <a:spcAft>
          <a:spcPct val="0"/>
        </a:spcAft>
        <a:defRPr sz="1400">
          <a:solidFill>
            <a:srgbClr val="7F7F7F"/>
          </a:solidFill>
          <a:latin typeface="Arial" charset="0"/>
        </a:defRPr>
      </a:lvl2pPr>
      <a:lvl3pPr algn="r" defTabSz="457200" rtl="0" eaLnBrk="0" fontAlgn="base" hangingPunct="0">
        <a:spcBef>
          <a:spcPct val="0"/>
        </a:spcBef>
        <a:spcAft>
          <a:spcPct val="0"/>
        </a:spcAft>
        <a:defRPr sz="1400">
          <a:solidFill>
            <a:srgbClr val="7F7F7F"/>
          </a:solidFill>
          <a:latin typeface="Arial" charset="0"/>
        </a:defRPr>
      </a:lvl3pPr>
      <a:lvl4pPr algn="r" defTabSz="457200" rtl="0" eaLnBrk="0" fontAlgn="base" hangingPunct="0">
        <a:spcBef>
          <a:spcPct val="0"/>
        </a:spcBef>
        <a:spcAft>
          <a:spcPct val="0"/>
        </a:spcAft>
        <a:defRPr sz="1400">
          <a:solidFill>
            <a:srgbClr val="7F7F7F"/>
          </a:solidFill>
          <a:latin typeface="Arial" charset="0"/>
        </a:defRPr>
      </a:lvl4pPr>
      <a:lvl5pPr algn="r" defTabSz="457200" rtl="0" eaLnBrk="0" fontAlgn="base" hangingPunct="0">
        <a:spcBef>
          <a:spcPct val="0"/>
        </a:spcBef>
        <a:spcAft>
          <a:spcPct val="0"/>
        </a:spcAft>
        <a:defRPr sz="1400">
          <a:solidFill>
            <a:srgbClr val="7F7F7F"/>
          </a:solidFill>
          <a:latin typeface="Arial" charset="0"/>
        </a:defRPr>
      </a:lvl5pPr>
      <a:lvl6pPr marL="457200" algn="r" defTabSz="457200" rtl="0" fontAlgn="base">
        <a:spcBef>
          <a:spcPct val="0"/>
        </a:spcBef>
        <a:spcAft>
          <a:spcPct val="0"/>
        </a:spcAft>
        <a:defRPr sz="1400">
          <a:solidFill>
            <a:srgbClr val="7F7F7F"/>
          </a:solidFill>
          <a:latin typeface="Arial" charset="0"/>
        </a:defRPr>
      </a:lvl6pPr>
      <a:lvl7pPr marL="914400" algn="r" defTabSz="457200" rtl="0" fontAlgn="base">
        <a:spcBef>
          <a:spcPct val="0"/>
        </a:spcBef>
        <a:spcAft>
          <a:spcPct val="0"/>
        </a:spcAft>
        <a:defRPr sz="1400">
          <a:solidFill>
            <a:srgbClr val="7F7F7F"/>
          </a:solidFill>
          <a:latin typeface="Arial" charset="0"/>
        </a:defRPr>
      </a:lvl7pPr>
      <a:lvl8pPr marL="1371600" algn="r" defTabSz="457200" rtl="0" fontAlgn="base">
        <a:spcBef>
          <a:spcPct val="0"/>
        </a:spcBef>
        <a:spcAft>
          <a:spcPct val="0"/>
        </a:spcAft>
        <a:defRPr sz="1400">
          <a:solidFill>
            <a:srgbClr val="7F7F7F"/>
          </a:solidFill>
          <a:latin typeface="Arial" charset="0"/>
        </a:defRPr>
      </a:lvl8pPr>
      <a:lvl9pPr marL="1828800" algn="r" defTabSz="457200" rtl="0" fontAlgn="base">
        <a:spcBef>
          <a:spcPct val="0"/>
        </a:spcBef>
        <a:spcAft>
          <a:spcPct val="0"/>
        </a:spcAft>
        <a:defRPr sz="1400">
          <a:solidFill>
            <a:srgbClr val="7F7F7F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F2F2F2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F2F2F2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F2F2F2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F2F2F2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F2F2F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70979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029" y="0"/>
            <a:ext cx="9139941" cy="6857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 flipH="1">
            <a:off x="0" y="6129338"/>
            <a:ext cx="9144000" cy="317500"/>
          </a:xfrm>
          <a:prstGeom prst="rect">
            <a:avLst/>
          </a:prstGeom>
          <a:gradFill flip="none" rotWithShape="1">
            <a:gsLst>
              <a:gs pos="6000">
                <a:schemeClr val="bg1">
                  <a:alpha val="91000"/>
                </a:schemeClr>
              </a:gs>
              <a:gs pos="93000">
                <a:srgbClr val="000000">
                  <a:alpha val="71000"/>
                </a:srgbClr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47688"/>
            <a:ext cx="9144000" cy="700087"/>
          </a:xfrm>
          <a:prstGeom prst="rect">
            <a:avLst/>
          </a:prstGeom>
          <a:gradFill flip="none" rotWithShape="1">
            <a:gsLst>
              <a:gs pos="51000">
                <a:schemeClr val="tx1"/>
              </a:gs>
              <a:gs pos="100000">
                <a:srgbClr val="FFFFFF">
                  <a:alpha val="71000"/>
                </a:srgbClr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" y="547199"/>
            <a:ext cx="8229600" cy="70129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 spc="0" baseline="0">
                <a:solidFill>
                  <a:schemeClr val="bg1">
                    <a:lumMod val="95000"/>
                  </a:schemeClr>
                </a:solidFill>
                <a:effectLst/>
                <a:latin typeface="Verdana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ffectLst>
                  <a:glow rad="114300">
                    <a:srgbClr val="FFFF00">
                      <a:alpha val="14000"/>
                    </a:srgbClr>
                  </a:glow>
                </a:effectLst>
              </a:rPr>
              <a:t>Plumbing Level Two</a:t>
            </a:r>
            <a:endParaRPr lang="en-US" sz="3200" dirty="0">
              <a:effectLst>
                <a:glow rad="114300">
                  <a:srgbClr val="FFFF00">
                    <a:alpha val="14000"/>
                  </a:srgbClr>
                </a:glow>
              </a:effectLst>
            </a:endParaRPr>
          </a:p>
        </p:txBody>
      </p:sp>
      <p:pic>
        <p:nvPicPr>
          <p:cNvPr id="2" name="Picture 1" descr="NCCER_Logo_digita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9700" y="5357813"/>
            <a:ext cx="1238250" cy="1231900"/>
          </a:xfrm>
          <a:prstGeom prst="rect">
            <a:avLst/>
          </a:prstGeom>
          <a:ln>
            <a:noFill/>
          </a:ln>
          <a:effectLst>
            <a:outerShdw blurRad="247650" dist="139700" dir="2700000" sx="92000" sy="92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42863" y="619125"/>
            <a:ext cx="4191000" cy="5762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152397" y="581403"/>
            <a:ext cx="8229600" cy="70129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 spc="0" baseline="0">
                <a:solidFill>
                  <a:schemeClr val="bg1">
                    <a:lumMod val="95000"/>
                  </a:schemeClr>
                </a:solidFill>
                <a:effectLst/>
                <a:latin typeface="Verdana"/>
                <a:ea typeface="+mj-ea"/>
                <a:cs typeface="+mj-cs"/>
              </a:defRPr>
            </a:lvl1pPr>
          </a:lstStyle>
          <a:p>
            <a:pPr algn="l" defTabSz="4572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sz="3200" b="0" i="0" kern="1200" spc="0" baseline="0" dirty="0" smtClean="0">
                <a:solidFill>
                  <a:schemeClr val="bg1">
                    <a:lumMod val="95000"/>
                  </a:schemeClr>
                </a:solidFill>
                <a:effectLst>
                  <a:glow rad="114300">
                    <a:srgbClr val="FFFF00">
                      <a:alpha val="14000"/>
                    </a:srgbClr>
                  </a:glow>
                </a:effectLst>
                <a:latin typeface="Verdana"/>
                <a:ea typeface="+mj-ea"/>
                <a:cs typeface="+mj-cs"/>
              </a:rPr>
              <a:t>Masonry Level One</a:t>
            </a:r>
            <a:endParaRPr lang="en-US" sz="3200" b="0" i="0" kern="1200" spc="0" baseline="0" dirty="0">
              <a:solidFill>
                <a:schemeClr val="bg1">
                  <a:lumMod val="95000"/>
                </a:schemeClr>
              </a:solidFill>
              <a:effectLst>
                <a:glow rad="114300">
                  <a:srgbClr val="FFFF00">
                    <a:alpha val="14000"/>
                  </a:srgbClr>
                </a:glow>
              </a:effectLst>
              <a:latin typeface="Verdana"/>
              <a:ea typeface="+mj-ea"/>
              <a:cs typeface="+mj-cs"/>
            </a:endParaRPr>
          </a:p>
        </p:txBody>
      </p:sp>
      <p:sp>
        <p:nvSpPr>
          <p:cNvPr id="10" name="Text Placeholder 2"/>
          <p:cNvSpPr txBox="1">
            <a:spLocks/>
          </p:cNvSpPr>
          <p:nvPr userDrawn="1"/>
        </p:nvSpPr>
        <p:spPr>
          <a:xfrm>
            <a:off x="1600200" y="6102350"/>
            <a:ext cx="6159500" cy="34448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None/>
            </a:pPr>
            <a:r>
              <a:rPr lang="en-US" sz="1800" dirty="0" smtClean="0"/>
              <a:t>Masonry Units and Installation Techniques 28105-13</a:t>
            </a:r>
            <a:endParaRPr lang="en-US" sz="18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90" r:id="rId1"/>
  </p:sldLayoutIdLs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F2F2F2"/>
          </a:solidFill>
          <a:latin typeface="Verdana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F2F2F2"/>
          </a:solidFill>
          <a:latin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F2F2F2"/>
          </a:solidFill>
          <a:latin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F2F2F2"/>
          </a:solidFill>
          <a:latin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F2F2F2"/>
          </a:solidFill>
          <a:latin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F2F2F2"/>
          </a:solidFill>
          <a:latin typeface="Verdana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F2F2F2"/>
          </a:solidFill>
          <a:latin typeface="Verdana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F2F2F2"/>
          </a:solidFill>
          <a:latin typeface="Verdana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F2F2F2"/>
          </a:solidFill>
          <a:latin typeface="Verdana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5588" y="6467475"/>
            <a:ext cx="2895600" cy="219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8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Module Title #####-##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91" r:id="rId1"/>
    <p:sldLayoutId id="2147485294" r:id="rId2"/>
    <p:sldLayoutId id="2147485295" r:id="rId3"/>
    <p:sldLayoutId id="2147485296" r:id="rId4"/>
    <p:sldLayoutId id="2147485292" r:id="rId5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687888" y="58737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Module Title #####-##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93" r:id="rId1"/>
    <p:sldLayoutId id="2147485297" r:id="rId2"/>
    <p:sldLayoutId id="2147485298" r:id="rId3"/>
    <p:sldLayoutId id="2147485299" r:id="rId4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0300" y="1266825"/>
            <a:ext cx="529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4.1.0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sz="2800" dirty="0" smtClean="0"/>
              <a:t>Handheld Masonry Saws</a:t>
            </a:r>
          </a:p>
          <a:p>
            <a:pPr lvl="1"/>
            <a:r>
              <a:rPr lang="en-US" sz="2400" dirty="0" smtClean="0"/>
              <a:t>Can be powered by gasoline, electricity, or hydraulics</a:t>
            </a:r>
          </a:p>
          <a:p>
            <a:pPr lvl="1"/>
            <a:r>
              <a:rPr lang="en-US" sz="2400" dirty="0" smtClean="0"/>
              <a:t>Blade diameters up to 14 inches</a:t>
            </a:r>
          </a:p>
          <a:p>
            <a:pPr lvl="1"/>
            <a:r>
              <a:rPr lang="en-US" sz="2400" dirty="0" smtClean="0"/>
              <a:t>Must use extra caution when using a handheld saw</a:t>
            </a:r>
          </a:p>
          <a:p>
            <a:pPr lvl="1"/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4214810" y="6467475"/>
            <a:ext cx="4016378" cy="2190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Masonry Tools and Equipment  28102-13</a:t>
            </a:r>
            <a:endParaRPr lang="en-US" dirty="0"/>
          </a:p>
        </p:txBody>
      </p:sp>
      <p:pic>
        <p:nvPicPr>
          <p:cNvPr id="8" name="Picture 7" descr="MO3-S3-F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9445" y="3165832"/>
            <a:ext cx="3965110" cy="297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740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3.3.0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Masonry Saws</a:t>
            </a:r>
          </a:p>
          <a:p>
            <a:pPr lvl="1"/>
            <a:r>
              <a:rPr lang="en-US" dirty="0" smtClean="0"/>
              <a:t>Use diamond </a:t>
            </a:r>
            <a:r>
              <a:rPr lang="en-US" dirty="0"/>
              <a:t>or </a:t>
            </a:r>
            <a:r>
              <a:rPr lang="en-US" dirty="0" err="1" smtClean="0"/>
              <a:t>Carborundum</a:t>
            </a:r>
            <a:r>
              <a:rPr lang="en-US" dirty="0" smtClean="0"/>
              <a:t>™ </a:t>
            </a:r>
            <a:br>
              <a:rPr lang="en-US" dirty="0" smtClean="0"/>
            </a:br>
            <a:r>
              <a:rPr lang="en-US" dirty="0" smtClean="0"/>
              <a:t>blades</a:t>
            </a:r>
            <a:endParaRPr lang="en-US" dirty="0"/>
          </a:p>
          <a:p>
            <a:pPr lvl="2"/>
            <a:r>
              <a:rPr lang="en-US" dirty="0"/>
              <a:t>Diamond blades are </a:t>
            </a:r>
            <a:r>
              <a:rPr lang="en-US" dirty="0" smtClean="0"/>
              <a:t>often</a:t>
            </a:r>
            <a:br>
              <a:rPr lang="en-US" dirty="0" smtClean="0"/>
            </a:br>
            <a:r>
              <a:rPr lang="en-US" dirty="0" smtClean="0"/>
              <a:t>irrigated (wet cutting)</a:t>
            </a:r>
            <a:endParaRPr lang="en-US" dirty="0"/>
          </a:p>
          <a:p>
            <a:pPr lvl="2"/>
            <a:r>
              <a:rPr lang="en-US" dirty="0" err="1" smtClean="0"/>
              <a:t>Carborundum</a:t>
            </a:r>
            <a:r>
              <a:rPr lang="en-US" dirty="0" smtClean="0"/>
              <a:t>™ </a:t>
            </a:r>
            <a:r>
              <a:rPr lang="en-US" dirty="0"/>
              <a:t>blades are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not irrigated (dry cutting)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3352800" y="6479667"/>
            <a:ext cx="4878388" cy="219075"/>
          </a:xfrm>
        </p:spPr>
        <p:txBody>
          <a:bodyPr/>
          <a:lstStyle/>
          <a:p>
            <a:r>
              <a:rPr lang="en-US" dirty="0" smtClean="0"/>
              <a:t>Masonry Units and Installation Techniques 28105-13</a:t>
            </a:r>
            <a:endParaRPr lang="en-US" dirty="0"/>
          </a:p>
        </p:txBody>
      </p:sp>
      <p:pic>
        <p:nvPicPr>
          <p:cNvPr id="2" name="Picture 1" descr="fig5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6380" y="1426129"/>
            <a:ext cx="3051150" cy="49318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5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9274" y="1457679"/>
            <a:ext cx="3999266" cy="4627646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3.3.0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Brick Splitters</a:t>
            </a:r>
          </a:p>
          <a:p>
            <a:pPr marL="854075" lvl="1" indent="-390525"/>
            <a:r>
              <a:rPr lang="en-US" dirty="0" smtClean="0"/>
              <a:t>Accurate cuts</a:t>
            </a:r>
          </a:p>
          <a:p>
            <a:pPr marL="854075" lvl="1" indent="-390525"/>
            <a:r>
              <a:rPr lang="en-US" dirty="0" smtClean="0"/>
              <a:t>Do not generate dust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3352800" y="6479667"/>
            <a:ext cx="4878388" cy="219075"/>
          </a:xfrm>
        </p:spPr>
        <p:txBody>
          <a:bodyPr/>
          <a:lstStyle/>
          <a:p>
            <a:r>
              <a:rPr lang="en-US" dirty="0" smtClean="0"/>
              <a:t>Masonry Units and Installation Techniques 28105-13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3.4.0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Checking Cut Masonry Units</a:t>
            </a:r>
          </a:p>
          <a:p>
            <a:pPr marL="804863" lvl="1" indent="-403225">
              <a:tabLst>
                <a:tab pos="804863" algn="l"/>
              </a:tabLst>
            </a:pPr>
            <a:r>
              <a:rPr lang="en-US" dirty="0" smtClean="0"/>
              <a:t>Know </a:t>
            </a:r>
            <a:r>
              <a:rPr lang="en-US" dirty="0"/>
              <a:t>what </a:t>
            </a:r>
            <a:r>
              <a:rPr lang="en-US" dirty="0" smtClean="0"/>
              <a:t>finished </a:t>
            </a:r>
            <a:r>
              <a:rPr lang="en-US" dirty="0"/>
              <a:t>unit should look like</a:t>
            </a:r>
          </a:p>
          <a:p>
            <a:pPr marL="804863" lvl="1" indent="-403225">
              <a:tabLst>
                <a:tab pos="804863" algn="l"/>
              </a:tabLst>
            </a:pPr>
            <a:r>
              <a:rPr lang="en-US" dirty="0"/>
              <a:t>Mark all cutting lines before turning on </a:t>
            </a:r>
            <a:r>
              <a:rPr lang="en-US" dirty="0" smtClean="0"/>
              <a:t>saw</a:t>
            </a:r>
            <a:endParaRPr lang="en-US" dirty="0"/>
          </a:p>
          <a:p>
            <a:pPr lvl="2"/>
            <a:r>
              <a:rPr lang="en-US" dirty="0"/>
              <a:t>Mark cutting lines in grease pencil for wet-cut saws</a:t>
            </a:r>
          </a:p>
          <a:p>
            <a:pPr marL="804863" lvl="1" indent="-403225"/>
            <a:r>
              <a:rPr lang="en-US" dirty="0"/>
              <a:t>Never cut </a:t>
            </a:r>
            <a:r>
              <a:rPr lang="en-US" dirty="0" smtClean="0"/>
              <a:t>cracked </a:t>
            </a:r>
            <a:r>
              <a:rPr lang="en-US" dirty="0"/>
              <a:t>masonry </a:t>
            </a:r>
            <a:r>
              <a:rPr lang="en-US" dirty="0" smtClean="0"/>
              <a:t>units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2895600" y="5885942"/>
            <a:ext cx="4687888" cy="365125"/>
          </a:xfrm>
        </p:spPr>
        <p:txBody>
          <a:bodyPr/>
          <a:lstStyle/>
          <a:p>
            <a:r>
              <a:rPr lang="en-US" dirty="0" smtClean="0"/>
              <a:t>Masonry Units and Installation Techniques 28105-13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bj and PT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ain 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Main Content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8830</TotalTime>
  <Words>142</Words>
  <Application>Microsoft Macintosh PowerPoint</Application>
  <PresentationFormat>On-screen Show (4:3)</PresentationFormat>
  <Paragraphs>30</Paragraphs>
  <Slides>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Obj and PT master</vt:lpstr>
      <vt:lpstr>PPT Template</vt:lpstr>
      <vt:lpstr>Main Content</vt:lpstr>
      <vt:lpstr>Main Content master</vt:lpstr>
      <vt:lpstr>PowerPoint Presentation</vt:lpstr>
      <vt:lpstr>Section 4.1.0</vt:lpstr>
      <vt:lpstr>Section 3.3.0</vt:lpstr>
      <vt:lpstr>Section 3.3.0</vt:lpstr>
      <vt:lpstr>Section 3.4.0</vt:lpstr>
    </vt:vector>
  </TitlesOfParts>
  <Company>NCCER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Davis</dc:creator>
  <cp:lastModifiedBy>Tim O'Toole</cp:lastModifiedBy>
  <cp:revision>1121</cp:revision>
  <dcterms:created xsi:type="dcterms:W3CDTF">2012-05-30T14:06:57Z</dcterms:created>
  <dcterms:modified xsi:type="dcterms:W3CDTF">2016-09-13T20:51:17Z</dcterms:modified>
</cp:coreProperties>
</file>